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8" r:id="rId3"/>
    <p:sldId id="263" r:id="rId4"/>
    <p:sldId id="269" r:id="rId5"/>
    <p:sldId id="265" r:id="rId6"/>
    <p:sldId id="266" r:id="rId7"/>
    <p:sldId id="270" r:id="rId8"/>
    <p:sldId id="271" r:id="rId9"/>
    <p:sldId id="264" r:id="rId10"/>
    <p:sldId id="267" r:id="rId11"/>
    <p:sldId id="257" r:id="rId12"/>
    <p:sldId id="258" r:id="rId13"/>
    <p:sldId id="259" r:id="rId14"/>
    <p:sldId id="260" r:id="rId15"/>
    <p:sldId id="261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5B8"/>
    <a:srgbClr val="002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7283" autoAdjust="0"/>
  </p:normalViewPr>
  <p:slideViewPr>
    <p:cSldViewPr snapToGrid="0" snapToObjects="1" showGuides="1">
      <p:cViewPr>
        <p:scale>
          <a:sx n="100" d="100"/>
          <a:sy n="100" d="100"/>
        </p:scale>
        <p:origin x="3672" y="162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3.png>
</file>

<file path=ppt/media/image4.pn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CCA02A-7CF8-4742-9B0C-24EDC7B3B71A}" type="datetimeFigureOut">
              <a:rPr lang="en-US" smtClean="0"/>
              <a:t>4/14/2022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3E4F6-B039-4370-B286-77447567D0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173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/>
              <a:t>In software, one thing changes at a time.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Can’t see everything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3E4F6-B039-4370-B286-77447567D0A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28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B2CA28-0B40-4344-84B3-A97FE6E56112}"/>
              </a:ext>
            </a:extLst>
          </p:cNvPr>
          <p:cNvSpPr/>
          <p:nvPr userDrawn="1"/>
        </p:nvSpPr>
        <p:spPr>
          <a:xfrm>
            <a:off x="2345635" y="0"/>
            <a:ext cx="9846365" cy="5077308"/>
          </a:xfrm>
          <a:prstGeom prst="rect">
            <a:avLst/>
          </a:prstGeom>
          <a:solidFill>
            <a:srgbClr val="002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FEA4E8-5182-334B-A00C-4A130C7D2672}"/>
              </a:ext>
            </a:extLst>
          </p:cNvPr>
          <p:cNvSpPr/>
          <p:nvPr userDrawn="1"/>
        </p:nvSpPr>
        <p:spPr>
          <a:xfrm>
            <a:off x="0" y="5206570"/>
            <a:ext cx="2194560" cy="1645920"/>
          </a:xfrm>
          <a:prstGeom prst="rect">
            <a:avLst/>
          </a:prstGeom>
          <a:solidFill>
            <a:srgbClr val="002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038DB8-AB95-A84B-B76F-6D0650BAEB41}"/>
              </a:ext>
            </a:extLst>
          </p:cNvPr>
          <p:cNvSpPr/>
          <p:nvPr userDrawn="1"/>
        </p:nvSpPr>
        <p:spPr>
          <a:xfrm>
            <a:off x="0" y="3431388"/>
            <a:ext cx="2194560" cy="1645920"/>
          </a:xfrm>
          <a:prstGeom prst="rect">
            <a:avLst/>
          </a:prstGeom>
          <a:solidFill>
            <a:srgbClr val="002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EC14E0-E583-434A-A98F-19201658A367}"/>
              </a:ext>
            </a:extLst>
          </p:cNvPr>
          <p:cNvSpPr/>
          <p:nvPr userDrawn="1"/>
        </p:nvSpPr>
        <p:spPr>
          <a:xfrm>
            <a:off x="2345635" y="5206570"/>
            <a:ext cx="2194560" cy="1645920"/>
          </a:xfrm>
          <a:prstGeom prst="rect">
            <a:avLst/>
          </a:prstGeom>
          <a:solidFill>
            <a:srgbClr val="002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DD2997-F752-6F46-8BF7-70504FEEF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4112" y="2604051"/>
            <a:ext cx="9332845" cy="1798845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F4483A-9D6E-644A-941D-FB35E6DF52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4112" y="4494972"/>
            <a:ext cx="9332845" cy="58233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7DC1970-1F55-0B46-B0D6-EE0E77AD11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7796" b="35854"/>
          <a:stretch/>
        </p:blipFill>
        <p:spPr>
          <a:xfrm>
            <a:off x="7189940" y="5438340"/>
            <a:ext cx="4737017" cy="96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18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46D3FD-BAC1-BA4C-8BC4-1D055C4D71F4}"/>
              </a:ext>
            </a:extLst>
          </p:cNvPr>
          <p:cNvSpPr/>
          <p:nvPr userDrawn="1"/>
        </p:nvSpPr>
        <p:spPr>
          <a:xfrm>
            <a:off x="0" y="0"/>
            <a:ext cx="2206487" cy="636104"/>
          </a:xfrm>
          <a:prstGeom prst="rect">
            <a:avLst/>
          </a:prstGeom>
          <a:solidFill>
            <a:srgbClr val="005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92878D-716F-D74C-8128-D9EC8EE1DED2}"/>
              </a:ext>
            </a:extLst>
          </p:cNvPr>
          <p:cNvSpPr/>
          <p:nvPr userDrawn="1"/>
        </p:nvSpPr>
        <p:spPr>
          <a:xfrm>
            <a:off x="2345635" y="1"/>
            <a:ext cx="9846365" cy="636104"/>
          </a:xfrm>
          <a:prstGeom prst="rect">
            <a:avLst/>
          </a:prstGeom>
          <a:solidFill>
            <a:srgbClr val="002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F0C898-7550-C14C-AE64-44ABA07B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46" y="951978"/>
            <a:ext cx="11437307" cy="636104"/>
          </a:xfrm>
        </p:spPr>
        <p:txBody>
          <a:bodyPr anchor="t">
            <a:noAutofit/>
          </a:bodyPr>
          <a:lstStyle>
            <a:lvl1pPr>
              <a:defRPr sz="4000">
                <a:solidFill>
                  <a:srgbClr val="0055B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C39F247-341B-7E44-A4F0-B4AABED8F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345" y="1741118"/>
            <a:ext cx="5620230" cy="480999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D5C2CE-1115-7947-BBD1-0D6E7B65F1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991" t="20457" r="12138" b="60224"/>
          <a:stretch/>
        </p:blipFill>
        <p:spPr>
          <a:xfrm>
            <a:off x="10219330" y="151038"/>
            <a:ext cx="1809467" cy="334028"/>
          </a:xfrm>
          <a:prstGeom prst="rect">
            <a:avLst/>
          </a:prstGeom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0EB0AD83-A817-2846-82B7-DFE19247E7BE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14474" y="1741118"/>
            <a:ext cx="5620230" cy="48099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8210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bottom logo">
    <p:bg>
      <p:bgPr>
        <a:solidFill>
          <a:srgbClr val="002D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A2C9D9-11A4-EA47-888E-7F9F38684D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991" t="20457" r="12138" b="60224"/>
          <a:stretch/>
        </p:blipFill>
        <p:spPr>
          <a:xfrm>
            <a:off x="8114957" y="5851698"/>
            <a:ext cx="3784769" cy="68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829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 Blank bottom logo">
    <p:bg>
      <p:bgPr>
        <a:solidFill>
          <a:srgbClr val="0055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08FF0F-FFDB-0848-B470-ABCEF51081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991" t="20457" r="12138" b="60224"/>
          <a:stretch/>
        </p:blipFill>
        <p:spPr>
          <a:xfrm>
            <a:off x="8114957" y="5851698"/>
            <a:ext cx="3784769" cy="68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793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 Blank bottom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BE0B27-7DDE-E847-9AC6-5DAA476DE5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7796" b="43297"/>
          <a:stretch/>
        </p:blipFill>
        <p:spPr>
          <a:xfrm>
            <a:off x="7776350" y="5835905"/>
            <a:ext cx="4737017" cy="69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415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top logo">
    <p:bg>
      <p:bgPr>
        <a:solidFill>
          <a:srgbClr val="002D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403F95-9B91-7E4A-89FC-D145B41D12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991" t="20457" r="12138" b="60224"/>
          <a:stretch/>
        </p:blipFill>
        <p:spPr>
          <a:xfrm>
            <a:off x="10219330" y="151038"/>
            <a:ext cx="1809467" cy="3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3354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 Blank top logo">
    <p:bg>
      <p:bgPr>
        <a:solidFill>
          <a:srgbClr val="0055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E595A2-C0BE-724E-A2E4-F9BAEC24FC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991" t="20457" r="12138" b="60224"/>
          <a:stretch/>
        </p:blipFill>
        <p:spPr>
          <a:xfrm>
            <a:off x="10219330" y="151038"/>
            <a:ext cx="1809467" cy="3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475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 Blank top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B875F4-008E-834E-BB43-7E5345028E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7796" b="43297"/>
          <a:stretch/>
        </p:blipFill>
        <p:spPr>
          <a:xfrm>
            <a:off x="10045700" y="139700"/>
            <a:ext cx="2286171" cy="3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186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002D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69473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 Blank">
    <p:bg>
      <p:bgPr>
        <a:solidFill>
          <a:srgbClr val="0055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37347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 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5005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B2CA28-0B40-4344-84B3-A97FE6E56112}"/>
              </a:ext>
            </a:extLst>
          </p:cNvPr>
          <p:cNvSpPr/>
          <p:nvPr userDrawn="1"/>
        </p:nvSpPr>
        <p:spPr>
          <a:xfrm>
            <a:off x="2345635" y="0"/>
            <a:ext cx="9846365" cy="5077308"/>
          </a:xfrm>
          <a:prstGeom prst="rect">
            <a:avLst/>
          </a:prstGeom>
          <a:solidFill>
            <a:srgbClr val="005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FEA4E8-5182-334B-A00C-4A130C7D2672}"/>
              </a:ext>
            </a:extLst>
          </p:cNvPr>
          <p:cNvSpPr/>
          <p:nvPr userDrawn="1"/>
        </p:nvSpPr>
        <p:spPr>
          <a:xfrm>
            <a:off x="0" y="5206570"/>
            <a:ext cx="2194560" cy="1645920"/>
          </a:xfrm>
          <a:prstGeom prst="rect">
            <a:avLst/>
          </a:prstGeom>
          <a:solidFill>
            <a:srgbClr val="005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038DB8-AB95-A84B-B76F-6D0650BAEB41}"/>
              </a:ext>
            </a:extLst>
          </p:cNvPr>
          <p:cNvSpPr/>
          <p:nvPr userDrawn="1"/>
        </p:nvSpPr>
        <p:spPr>
          <a:xfrm>
            <a:off x="0" y="3431388"/>
            <a:ext cx="2194560" cy="1645920"/>
          </a:xfrm>
          <a:prstGeom prst="rect">
            <a:avLst/>
          </a:prstGeom>
          <a:solidFill>
            <a:srgbClr val="005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EC14E0-E583-434A-A98F-19201658A367}"/>
              </a:ext>
            </a:extLst>
          </p:cNvPr>
          <p:cNvSpPr/>
          <p:nvPr userDrawn="1"/>
        </p:nvSpPr>
        <p:spPr>
          <a:xfrm>
            <a:off x="2345635" y="5206570"/>
            <a:ext cx="2194560" cy="1645920"/>
          </a:xfrm>
          <a:prstGeom prst="rect">
            <a:avLst/>
          </a:prstGeom>
          <a:solidFill>
            <a:srgbClr val="005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DD2997-F752-6F46-8BF7-70504FEEF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4112" y="2604051"/>
            <a:ext cx="9332845" cy="1798845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F4483A-9D6E-644A-941D-FB35E6DF52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4112" y="4494972"/>
            <a:ext cx="9332845" cy="58233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7DC1970-1F55-0B46-B0D6-EE0E77AD11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7796" b="35854"/>
          <a:stretch/>
        </p:blipFill>
        <p:spPr>
          <a:xfrm>
            <a:off x="7189940" y="5438340"/>
            <a:ext cx="4737017" cy="96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12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29B3A1-2D0E-B04A-87FF-2B1B6FD9F535}"/>
              </a:ext>
            </a:extLst>
          </p:cNvPr>
          <p:cNvSpPr/>
          <p:nvPr userDrawn="1"/>
        </p:nvSpPr>
        <p:spPr>
          <a:xfrm>
            <a:off x="1" y="0"/>
            <a:ext cx="12192000" cy="5077308"/>
          </a:xfrm>
          <a:prstGeom prst="rect">
            <a:avLst/>
          </a:prstGeom>
          <a:solidFill>
            <a:srgbClr val="005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B98E3D-A43B-ED4C-BA75-905F911AE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0038"/>
            <a:ext cx="12191998" cy="1325563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D2B20-5042-E842-B37F-1AA25CB8C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460539"/>
            <a:ext cx="12191998" cy="1325564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2A1C29-1313-394D-A4C2-0287401E3F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7796" b="35854"/>
          <a:stretch/>
        </p:blipFill>
        <p:spPr>
          <a:xfrm>
            <a:off x="7189940" y="5438340"/>
            <a:ext cx="4737017" cy="96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60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429B3A1-2D0E-B04A-87FF-2B1B6FD9F535}"/>
              </a:ext>
            </a:extLst>
          </p:cNvPr>
          <p:cNvSpPr/>
          <p:nvPr userDrawn="1"/>
        </p:nvSpPr>
        <p:spPr>
          <a:xfrm>
            <a:off x="1" y="0"/>
            <a:ext cx="12192000" cy="5077308"/>
          </a:xfrm>
          <a:prstGeom prst="rect">
            <a:avLst/>
          </a:prstGeom>
          <a:solidFill>
            <a:srgbClr val="002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B98E3D-A43B-ED4C-BA75-905F911AE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0038"/>
            <a:ext cx="12191998" cy="1325563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D2B20-5042-E842-B37F-1AA25CB8C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460539"/>
            <a:ext cx="12191998" cy="1325564"/>
          </a:xfrm>
        </p:spPr>
        <p:txBody>
          <a:bodyPr anchor="t"/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2A1C29-1313-394D-A4C2-0287401E3F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37796" b="35854"/>
          <a:stretch/>
        </p:blipFill>
        <p:spPr>
          <a:xfrm>
            <a:off x="7189940" y="5438340"/>
            <a:ext cx="4737017" cy="96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064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46D3FD-BAC1-BA4C-8BC4-1D055C4D71F4}"/>
              </a:ext>
            </a:extLst>
          </p:cNvPr>
          <p:cNvSpPr/>
          <p:nvPr userDrawn="1"/>
        </p:nvSpPr>
        <p:spPr>
          <a:xfrm>
            <a:off x="0" y="0"/>
            <a:ext cx="2206487" cy="636104"/>
          </a:xfrm>
          <a:prstGeom prst="rect">
            <a:avLst/>
          </a:prstGeom>
          <a:solidFill>
            <a:srgbClr val="005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92878D-716F-D74C-8128-D9EC8EE1DED2}"/>
              </a:ext>
            </a:extLst>
          </p:cNvPr>
          <p:cNvSpPr/>
          <p:nvPr userDrawn="1"/>
        </p:nvSpPr>
        <p:spPr>
          <a:xfrm>
            <a:off x="2345635" y="1"/>
            <a:ext cx="9846365" cy="636104"/>
          </a:xfrm>
          <a:prstGeom prst="rect">
            <a:avLst/>
          </a:prstGeom>
          <a:solidFill>
            <a:srgbClr val="002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F0C898-7550-C14C-AE64-44ABA07B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46" y="951978"/>
            <a:ext cx="11437307" cy="636104"/>
          </a:xfrm>
        </p:spPr>
        <p:txBody>
          <a:bodyPr anchor="t">
            <a:noAutofit/>
          </a:bodyPr>
          <a:lstStyle>
            <a:lvl1pPr>
              <a:defRPr sz="4000">
                <a:solidFill>
                  <a:srgbClr val="0055B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B501025-5EC7-0641-94BC-12EFAEFBD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7344" y="1746018"/>
            <a:ext cx="1143730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2D5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C39F247-341B-7E44-A4F0-B4AABED8F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344" y="2569930"/>
            <a:ext cx="11437307" cy="39811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D5C2CE-1115-7947-BBD1-0D6E7B65F1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991" t="20457" r="12138" b="60224"/>
          <a:stretch/>
        </p:blipFill>
        <p:spPr>
          <a:xfrm>
            <a:off x="10219330" y="151038"/>
            <a:ext cx="1809467" cy="3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70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Colum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46D3FD-BAC1-BA4C-8BC4-1D055C4D71F4}"/>
              </a:ext>
            </a:extLst>
          </p:cNvPr>
          <p:cNvSpPr/>
          <p:nvPr userDrawn="1"/>
        </p:nvSpPr>
        <p:spPr>
          <a:xfrm>
            <a:off x="0" y="0"/>
            <a:ext cx="2206487" cy="636104"/>
          </a:xfrm>
          <a:prstGeom prst="rect">
            <a:avLst/>
          </a:prstGeom>
          <a:solidFill>
            <a:srgbClr val="005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92878D-716F-D74C-8128-D9EC8EE1DED2}"/>
              </a:ext>
            </a:extLst>
          </p:cNvPr>
          <p:cNvSpPr/>
          <p:nvPr userDrawn="1"/>
        </p:nvSpPr>
        <p:spPr>
          <a:xfrm>
            <a:off x="2345635" y="1"/>
            <a:ext cx="9846365" cy="636104"/>
          </a:xfrm>
          <a:prstGeom prst="rect">
            <a:avLst/>
          </a:prstGeom>
          <a:solidFill>
            <a:srgbClr val="002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F0C898-7550-C14C-AE64-44ABA07B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46" y="951978"/>
            <a:ext cx="11437307" cy="636104"/>
          </a:xfrm>
        </p:spPr>
        <p:txBody>
          <a:bodyPr anchor="t">
            <a:noAutofit/>
          </a:bodyPr>
          <a:lstStyle>
            <a:lvl1pPr>
              <a:defRPr sz="4000">
                <a:solidFill>
                  <a:srgbClr val="0055B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B501025-5EC7-0641-94BC-12EFAEFBD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7345" y="1746018"/>
            <a:ext cx="562023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2D5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C39F247-341B-7E44-A4F0-B4AABED8F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345" y="2569930"/>
            <a:ext cx="5620230" cy="39811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D5C2CE-1115-7947-BBD1-0D6E7B65F1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991" t="20457" r="12138" b="60224"/>
          <a:stretch/>
        </p:blipFill>
        <p:spPr>
          <a:xfrm>
            <a:off x="10219330" y="151038"/>
            <a:ext cx="1809467" cy="3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76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46D3FD-BAC1-BA4C-8BC4-1D055C4D71F4}"/>
              </a:ext>
            </a:extLst>
          </p:cNvPr>
          <p:cNvSpPr/>
          <p:nvPr userDrawn="1"/>
        </p:nvSpPr>
        <p:spPr>
          <a:xfrm>
            <a:off x="0" y="0"/>
            <a:ext cx="2206487" cy="636104"/>
          </a:xfrm>
          <a:prstGeom prst="rect">
            <a:avLst/>
          </a:prstGeom>
          <a:solidFill>
            <a:srgbClr val="005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92878D-716F-D74C-8128-D9EC8EE1DED2}"/>
              </a:ext>
            </a:extLst>
          </p:cNvPr>
          <p:cNvSpPr/>
          <p:nvPr userDrawn="1"/>
        </p:nvSpPr>
        <p:spPr>
          <a:xfrm>
            <a:off x="2345635" y="1"/>
            <a:ext cx="9846365" cy="636104"/>
          </a:xfrm>
          <a:prstGeom prst="rect">
            <a:avLst/>
          </a:prstGeom>
          <a:solidFill>
            <a:srgbClr val="002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F0C898-7550-C14C-AE64-44ABA07B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46" y="951978"/>
            <a:ext cx="11437307" cy="636104"/>
          </a:xfrm>
        </p:spPr>
        <p:txBody>
          <a:bodyPr anchor="t">
            <a:noAutofit/>
          </a:bodyPr>
          <a:lstStyle>
            <a:lvl1pPr>
              <a:defRPr sz="4000">
                <a:solidFill>
                  <a:srgbClr val="0055B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B501025-5EC7-0641-94BC-12EFAEFBD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7345" y="1746018"/>
            <a:ext cx="562023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2D5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C39F247-341B-7E44-A4F0-B4AABED8F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345" y="2569930"/>
            <a:ext cx="5620230" cy="39811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D5C2CE-1115-7947-BBD1-0D6E7B65F1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991" t="20457" r="12138" b="60224"/>
          <a:stretch/>
        </p:blipFill>
        <p:spPr>
          <a:xfrm>
            <a:off x="10219330" y="151038"/>
            <a:ext cx="1809467" cy="334028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C7D4920-213D-2B42-8EA7-1BEF3A935A97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214474" y="1746018"/>
            <a:ext cx="562023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2D5D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0EB0AD83-A817-2846-82B7-DFE19247E7BE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14474" y="2569930"/>
            <a:ext cx="5620230" cy="39811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8149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46D3FD-BAC1-BA4C-8BC4-1D055C4D71F4}"/>
              </a:ext>
            </a:extLst>
          </p:cNvPr>
          <p:cNvSpPr/>
          <p:nvPr userDrawn="1"/>
        </p:nvSpPr>
        <p:spPr>
          <a:xfrm>
            <a:off x="0" y="0"/>
            <a:ext cx="2206487" cy="636104"/>
          </a:xfrm>
          <a:prstGeom prst="rect">
            <a:avLst/>
          </a:prstGeom>
          <a:solidFill>
            <a:srgbClr val="005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92878D-716F-D74C-8128-D9EC8EE1DED2}"/>
              </a:ext>
            </a:extLst>
          </p:cNvPr>
          <p:cNvSpPr/>
          <p:nvPr userDrawn="1"/>
        </p:nvSpPr>
        <p:spPr>
          <a:xfrm>
            <a:off x="2345635" y="1"/>
            <a:ext cx="9846365" cy="636104"/>
          </a:xfrm>
          <a:prstGeom prst="rect">
            <a:avLst/>
          </a:prstGeom>
          <a:solidFill>
            <a:srgbClr val="002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F0C898-7550-C14C-AE64-44ABA07B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46" y="951978"/>
            <a:ext cx="11437307" cy="636104"/>
          </a:xfrm>
        </p:spPr>
        <p:txBody>
          <a:bodyPr anchor="t">
            <a:noAutofit/>
          </a:bodyPr>
          <a:lstStyle>
            <a:lvl1pPr>
              <a:defRPr sz="4000">
                <a:solidFill>
                  <a:srgbClr val="0055B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C39F247-341B-7E44-A4F0-B4AABED8F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345" y="1741118"/>
            <a:ext cx="11437306" cy="480999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D5C2CE-1115-7947-BBD1-0D6E7B65F1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991" t="20457" r="12138" b="60224"/>
          <a:stretch/>
        </p:blipFill>
        <p:spPr>
          <a:xfrm>
            <a:off x="10219330" y="151038"/>
            <a:ext cx="1809467" cy="3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965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46D3FD-BAC1-BA4C-8BC4-1D055C4D71F4}"/>
              </a:ext>
            </a:extLst>
          </p:cNvPr>
          <p:cNvSpPr/>
          <p:nvPr userDrawn="1"/>
        </p:nvSpPr>
        <p:spPr>
          <a:xfrm>
            <a:off x="0" y="0"/>
            <a:ext cx="2206487" cy="636104"/>
          </a:xfrm>
          <a:prstGeom prst="rect">
            <a:avLst/>
          </a:prstGeom>
          <a:solidFill>
            <a:srgbClr val="0055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92878D-716F-D74C-8128-D9EC8EE1DED2}"/>
              </a:ext>
            </a:extLst>
          </p:cNvPr>
          <p:cNvSpPr/>
          <p:nvPr userDrawn="1"/>
        </p:nvSpPr>
        <p:spPr>
          <a:xfrm>
            <a:off x="2345635" y="1"/>
            <a:ext cx="9846365" cy="636104"/>
          </a:xfrm>
          <a:prstGeom prst="rect">
            <a:avLst/>
          </a:prstGeom>
          <a:solidFill>
            <a:srgbClr val="002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F0C898-7550-C14C-AE64-44ABA07B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346" y="951978"/>
            <a:ext cx="11437307" cy="636104"/>
          </a:xfrm>
        </p:spPr>
        <p:txBody>
          <a:bodyPr anchor="t">
            <a:noAutofit/>
          </a:bodyPr>
          <a:lstStyle>
            <a:lvl1pPr>
              <a:defRPr sz="4000">
                <a:solidFill>
                  <a:srgbClr val="0055B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9C39F247-341B-7E44-A4F0-B4AABED8F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345" y="1741118"/>
            <a:ext cx="5620230" cy="480999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D5C2CE-1115-7947-BBD1-0D6E7B65F1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991" t="20457" r="12138" b="60224"/>
          <a:stretch/>
        </p:blipFill>
        <p:spPr>
          <a:xfrm>
            <a:off x="10219330" y="151038"/>
            <a:ext cx="1809467" cy="33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05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F5F403-461D-8D4A-8483-74C815996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30F009-D6CD-E646-ADB1-F24942163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9938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0" r:id="rId3"/>
    <p:sldLayoutId id="2147483664" r:id="rId4"/>
    <p:sldLayoutId id="2147483651" r:id="rId5"/>
    <p:sldLayoutId id="2147483669" r:id="rId6"/>
    <p:sldLayoutId id="2147483660" r:id="rId7"/>
    <p:sldLayoutId id="2147483661" r:id="rId8"/>
    <p:sldLayoutId id="2147483670" r:id="rId9"/>
    <p:sldLayoutId id="2147483662" r:id="rId10"/>
    <p:sldLayoutId id="2147483655" r:id="rId11"/>
    <p:sldLayoutId id="2147483663" r:id="rId12"/>
    <p:sldLayoutId id="2147483671" r:id="rId13"/>
    <p:sldLayoutId id="2147483665" r:id="rId14"/>
    <p:sldLayoutId id="2147483666" r:id="rId15"/>
    <p:sldLayoutId id="2147483672" r:id="rId16"/>
    <p:sldLayoutId id="2147483667" r:id="rId17"/>
    <p:sldLayoutId id="2147483668" r:id="rId18"/>
    <p:sldLayoutId id="214748367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yu-cpe/ygrade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1A7FA-E15E-2744-8C72-D1827835F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4112" y="2483979"/>
            <a:ext cx="9332845" cy="1798845"/>
          </a:xfrm>
        </p:spPr>
        <p:txBody>
          <a:bodyPr/>
          <a:lstStyle/>
          <a:p>
            <a:r>
              <a:rPr lang="en-US" dirty="0"/>
              <a:t>ygrader</a:t>
            </a:r>
            <a:br>
              <a:rPr lang="en-US" dirty="0"/>
            </a:br>
            <a:r>
              <a:rPr lang="en-US" sz="2000" dirty="0"/>
              <a:t>A Python package to help automate grading</a:t>
            </a:r>
            <a:endParaRPr lang="en-US" sz="1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BB7822-D7E1-D240-A8B9-0D4A5D9E36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Jeff Goeders</a:t>
            </a:r>
          </a:p>
        </p:txBody>
      </p:sp>
    </p:spTree>
    <p:extLst>
      <p:ext uri="{BB962C8B-B14F-4D97-AF65-F5344CB8AC3E}">
        <p14:creationId xmlns:p14="http://schemas.microsoft.com/office/powerpoint/2010/main" val="2233577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DE022-7A43-44F0-BFE1-E42CEB1C6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F093A-99A1-430A-BFD3-582A17E9580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89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18CE9-847A-F84A-9106-6E9CDF3CE4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Mocked Up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F7A9A0-BB1C-5F45-B622-89B789C356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 Show How To Use This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81D452-7810-7744-8832-618F0D8CA0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7" r="6062"/>
          <a:stretch/>
        </p:blipFill>
        <p:spPr>
          <a:xfrm>
            <a:off x="0" y="3429000"/>
            <a:ext cx="2197099" cy="16483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E84D76-DF2F-294B-AC7F-C74F948EAA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61" r="5661"/>
          <a:stretch/>
        </p:blipFill>
        <p:spPr>
          <a:xfrm>
            <a:off x="0" y="5209692"/>
            <a:ext cx="2197099" cy="16483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628CCF-80EF-C649-9D76-E3AF2ADA65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97" r="5597"/>
          <a:stretch/>
        </p:blipFill>
        <p:spPr>
          <a:xfrm>
            <a:off x="2339452" y="5209692"/>
            <a:ext cx="2197099" cy="164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51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1A282-71AF-664E-B0F8-C4DE72139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9FA98-C0B6-E440-BC19-A243CDC75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Subhead about the section</a:t>
            </a:r>
          </a:p>
        </p:txBody>
      </p:sp>
    </p:spTree>
    <p:extLst>
      <p:ext uri="{BB962C8B-B14F-4D97-AF65-F5344CB8AC3E}">
        <p14:creationId xmlns:p14="http://schemas.microsoft.com/office/powerpoint/2010/main" val="2466836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55BBC-BFA2-0E44-820B-14F8C87EF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9D648-1636-5C46-A6FF-9E15B8BCD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Subhead about the section</a:t>
            </a:r>
          </a:p>
        </p:txBody>
      </p:sp>
    </p:spTree>
    <p:extLst>
      <p:ext uri="{BB962C8B-B14F-4D97-AF65-F5344CB8AC3E}">
        <p14:creationId xmlns:p14="http://schemas.microsoft.com/office/powerpoint/2010/main" val="2082502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3C00A-1F63-2C41-AC97-AD59BDA7C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52CC98-E630-A04C-86FF-C08628E6D7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Useful Subhead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31F15-222A-1944-97DD-6C269DB9689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Information about topic here</a:t>
            </a:r>
          </a:p>
          <a:p>
            <a:r>
              <a:rPr lang="en-US" sz="2000" dirty="0"/>
              <a:t>Place holder text</a:t>
            </a:r>
          </a:p>
          <a:p>
            <a:r>
              <a:rPr lang="en-US" sz="2000" dirty="0"/>
              <a:t>Longer place holder text</a:t>
            </a:r>
          </a:p>
          <a:p>
            <a:r>
              <a:rPr lang="en-US" sz="2000" dirty="0"/>
              <a:t>Short</a:t>
            </a:r>
          </a:p>
          <a:p>
            <a:r>
              <a:rPr lang="en-US" sz="2000" dirty="0"/>
              <a:t>Filler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201AC9-AE71-1647-AE7A-8AACF7B582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97" r="5597"/>
          <a:stretch/>
        </p:blipFill>
        <p:spPr>
          <a:xfrm>
            <a:off x="4319615" y="951978"/>
            <a:ext cx="7872385" cy="590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11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3C00A-1F63-2C41-AC97-AD59BDA7C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31F15-222A-1944-97DD-6C269DB9689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Information about topic here</a:t>
            </a:r>
          </a:p>
          <a:p>
            <a:r>
              <a:rPr lang="en-US" sz="2000" dirty="0"/>
              <a:t>Place holder text</a:t>
            </a:r>
          </a:p>
          <a:p>
            <a:r>
              <a:rPr lang="en-US" sz="2000" dirty="0"/>
              <a:t>Longer place holder text</a:t>
            </a:r>
          </a:p>
          <a:p>
            <a:r>
              <a:rPr lang="en-US" sz="2000" dirty="0"/>
              <a:t>Short</a:t>
            </a:r>
          </a:p>
          <a:p>
            <a:r>
              <a:rPr lang="en-US" sz="2000" dirty="0"/>
              <a:t>Filler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201AC9-AE71-1647-AE7A-8AACF7B582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97" r="5597"/>
          <a:stretch/>
        </p:blipFill>
        <p:spPr>
          <a:xfrm>
            <a:off x="4319615" y="951978"/>
            <a:ext cx="7872385" cy="590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88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8ABE7-874C-CF42-83C9-71FE08D27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slide with 2 columns (image or text)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45192A-5331-BA40-9BBA-170D0F4328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66" r="10315"/>
          <a:stretch/>
        </p:blipFill>
        <p:spPr>
          <a:xfrm>
            <a:off x="377346" y="1741118"/>
            <a:ext cx="5600182" cy="48099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A15C83-79B0-2346-B439-6A9C46949E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20" r="11045"/>
          <a:stretch/>
        </p:blipFill>
        <p:spPr>
          <a:xfrm>
            <a:off x="6214474" y="1741118"/>
            <a:ext cx="5620230" cy="480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615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348687-4C65-4371-8C6A-386E7DD84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ygrader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3ED013-2A27-44E5-9948-1A6B7E81162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+mj-lt"/>
              </a:rPr>
              <a:t>Used to help automate grading (or any other processing) of student submissions on </a:t>
            </a:r>
            <a:r>
              <a:rPr lang="en-US" dirty="0" err="1">
                <a:latin typeface="+mj-lt"/>
              </a:rPr>
              <a:t>LearningSuite</a:t>
            </a:r>
            <a:r>
              <a:rPr lang="en-US" dirty="0">
                <a:latin typeface="+mj-lt"/>
              </a:rPr>
              <a:t> (or Github)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What does ygrader do?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Reads in a CSV file with student grades + ZIP of submissions.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Matches submissions to students.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+mj-lt"/>
              </a:rPr>
              <a:t>For each student (or group) that needs a grade: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>
                <a:latin typeface="+mj-lt"/>
              </a:rPr>
              <a:t>Gets their (latest) submission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>
                <a:latin typeface="+mj-lt"/>
              </a:rPr>
              <a:t>Extracts their files to a temporary directory.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>
                <a:latin typeface="+mj-lt"/>
              </a:rPr>
              <a:t>Calls </a:t>
            </a:r>
            <a:r>
              <a:rPr lang="en-US" b="1" dirty="0">
                <a:latin typeface="+mj-lt"/>
              </a:rPr>
              <a:t>your callback function</a:t>
            </a:r>
            <a:r>
              <a:rPr lang="en-US" dirty="0">
                <a:latin typeface="+mj-lt"/>
              </a:rPr>
              <a:t> where you can do anything you want with the student’s submission, then return a grade.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>
                <a:latin typeface="+mj-lt"/>
              </a:rPr>
              <a:t>CSV is updated with student(s) grade.</a:t>
            </a:r>
          </a:p>
          <a:p>
            <a:pPr marL="1371600" lvl="2" indent="-457200">
              <a:buFont typeface="+mj-lt"/>
              <a:buAutoNum type="alphaLcParenR"/>
            </a:pP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75338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FB007C-A2B7-4843-A893-6BFB1DB66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ygrader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02EDC9-6946-4810-8F6A-F045DDE3848D}"/>
              </a:ext>
            </a:extLst>
          </p:cNvPr>
          <p:cNvSpPr/>
          <p:nvPr/>
        </p:nvSpPr>
        <p:spPr>
          <a:xfrm>
            <a:off x="1633339" y="2426831"/>
            <a:ext cx="3856404" cy="6621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dirty="0">
                <a:solidFill>
                  <a:schemeClr val="tx1"/>
                </a:solidFill>
                <a:latin typeface="+mj-lt"/>
              </a:rPr>
              <a:t>Empty CSV of grades</a:t>
            </a:r>
          </a:p>
          <a:p>
            <a:pPr marL="342900" indent="-342900">
              <a:buFontTx/>
              <a:buAutoNum type="arabicPeriod"/>
            </a:pPr>
            <a:r>
              <a:rPr lang="en-US" dirty="0">
                <a:solidFill>
                  <a:schemeClr val="tx1"/>
                </a:solidFill>
                <a:latin typeface="+mj-lt"/>
              </a:rPr>
              <a:t>Zip of all student submissions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CF2B81F-263D-4CD4-B93F-75971C359E77}"/>
              </a:ext>
            </a:extLst>
          </p:cNvPr>
          <p:cNvCxnSpPr>
            <a:cxnSpLocks/>
            <a:stCxn id="69" idx="2"/>
            <a:endCxn id="6" idx="0"/>
          </p:cNvCxnSpPr>
          <p:nvPr/>
        </p:nvCxnSpPr>
        <p:spPr>
          <a:xfrm>
            <a:off x="3561541" y="2046918"/>
            <a:ext cx="0" cy="3799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B095EBD-4900-45B2-9F83-67A2782C16B5}"/>
              </a:ext>
            </a:extLst>
          </p:cNvPr>
          <p:cNvSpPr txBox="1"/>
          <p:nvPr/>
        </p:nvSpPr>
        <p:spPr>
          <a:xfrm>
            <a:off x="3606369" y="2000865"/>
            <a:ext cx="896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export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C51DED-9855-4FC3-8DF1-18560C285003}"/>
              </a:ext>
            </a:extLst>
          </p:cNvPr>
          <p:cNvSpPr/>
          <p:nvPr/>
        </p:nvSpPr>
        <p:spPr>
          <a:xfrm>
            <a:off x="2485741" y="3408417"/>
            <a:ext cx="8404583" cy="228066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8B8EBB-8B17-4C91-84DE-398B46681256}"/>
              </a:ext>
            </a:extLst>
          </p:cNvPr>
          <p:cNvSpPr/>
          <p:nvPr/>
        </p:nvSpPr>
        <p:spPr>
          <a:xfrm>
            <a:off x="2799541" y="3992880"/>
            <a:ext cx="1524000" cy="12353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ygrader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B2F606-341A-416C-9145-707BCE5B697C}"/>
              </a:ext>
            </a:extLst>
          </p:cNvPr>
          <p:cNvSpPr/>
          <p:nvPr/>
        </p:nvSpPr>
        <p:spPr>
          <a:xfrm>
            <a:off x="8145400" y="3662678"/>
            <a:ext cx="2431294" cy="18703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Callback Function</a:t>
            </a:r>
          </a:p>
          <a:p>
            <a:pPr algn="ctr"/>
            <a:endParaRPr lang="en-US" dirty="0">
              <a:latin typeface="+mj-lt"/>
            </a:endParaRPr>
          </a:p>
          <a:p>
            <a:pPr algn="ctr"/>
            <a:r>
              <a:rPr lang="en-US" dirty="0">
                <a:latin typeface="+mj-lt"/>
              </a:rPr>
              <a:t>(used to grade </a:t>
            </a:r>
          </a:p>
          <a:p>
            <a:pPr algn="ctr"/>
            <a:r>
              <a:rPr lang="en-US" dirty="0">
                <a:latin typeface="+mj-lt"/>
              </a:rPr>
              <a:t>each student)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07E899-3116-425A-9985-06C0FAE57D83}"/>
              </a:ext>
            </a:extLst>
          </p:cNvPr>
          <p:cNvSpPr/>
          <p:nvPr/>
        </p:nvSpPr>
        <p:spPr>
          <a:xfrm>
            <a:off x="5508723" y="6217685"/>
            <a:ext cx="1923935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Learning Suite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8EB784-359C-42FA-8786-B0AD4DDE8EB2}"/>
              </a:ext>
            </a:extLst>
          </p:cNvPr>
          <p:cNvSpPr/>
          <p:nvPr/>
        </p:nvSpPr>
        <p:spPr>
          <a:xfrm>
            <a:off x="2699557" y="6209830"/>
            <a:ext cx="1723968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CSV of grades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4376024-5442-4AC4-900F-9F600F378A68}"/>
              </a:ext>
            </a:extLst>
          </p:cNvPr>
          <p:cNvCxnSpPr>
            <a:cxnSpLocks/>
            <a:stCxn id="14" idx="3"/>
            <a:endCxn id="13" idx="1"/>
          </p:cNvCxnSpPr>
          <p:nvPr/>
        </p:nvCxnSpPr>
        <p:spPr>
          <a:xfrm>
            <a:off x="4423525" y="6409885"/>
            <a:ext cx="1085198" cy="78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2285909-C2F4-4567-8E0B-839C27E85965}"/>
              </a:ext>
            </a:extLst>
          </p:cNvPr>
          <p:cNvSpPr txBox="1"/>
          <p:nvPr/>
        </p:nvSpPr>
        <p:spPr>
          <a:xfrm>
            <a:off x="4550868" y="6424774"/>
            <a:ext cx="896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import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96D923A-9842-43B6-92ED-7FD342660AF8}"/>
              </a:ext>
            </a:extLst>
          </p:cNvPr>
          <p:cNvCxnSpPr>
            <a:cxnSpLocks/>
            <a:stCxn id="6" idx="2"/>
            <a:endCxn id="11" idx="0"/>
          </p:cNvCxnSpPr>
          <p:nvPr/>
        </p:nvCxnSpPr>
        <p:spPr>
          <a:xfrm>
            <a:off x="3561541" y="3089019"/>
            <a:ext cx="0" cy="9038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8CA312D-B6B3-464C-90AB-F2361CC3DBE6}"/>
              </a:ext>
            </a:extLst>
          </p:cNvPr>
          <p:cNvCxnSpPr>
            <a:cxnSpLocks/>
            <a:stCxn id="11" idx="2"/>
            <a:endCxn id="14" idx="0"/>
          </p:cNvCxnSpPr>
          <p:nvPr/>
        </p:nvCxnSpPr>
        <p:spPr>
          <a:xfrm>
            <a:off x="3561541" y="5228244"/>
            <a:ext cx="0" cy="9815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A335443-F601-4472-9EB3-0D4B45DD3849}"/>
              </a:ext>
            </a:extLst>
          </p:cNvPr>
          <p:cNvSpPr txBox="1"/>
          <p:nvPr/>
        </p:nvSpPr>
        <p:spPr>
          <a:xfrm>
            <a:off x="4392122" y="3424526"/>
            <a:ext cx="37805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Student name, </a:t>
            </a:r>
            <a:r>
              <a:rPr lang="en-US" dirty="0" err="1">
                <a:latin typeface="+mj-lt"/>
              </a:rPr>
              <a:t>netid</a:t>
            </a:r>
            <a:r>
              <a:rPr lang="en-US" dirty="0">
                <a:latin typeface="+mj-lt"/>
              </a:rPr>
              <a:t>, section, etc.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Directory with submitted files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3284138-F0FE-4EEC-875F-3463B9A05814}"/>
              </a:ext>
            </a:extLst>
          </p:cNvPr>
          <p:cNvSpPr txBox="1"/>
          <p:nvPr/>
        </p:nvSpPr>
        <p:spPr>
          <a:xfrm>
            <a:off x="4762848" y="5011249"/>
            <a:ext cx="240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Grade for assignment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B2B3E19-149A-4E47-906A-F53E9B47ACC2}"/>
              </a:ext>
            </a:extLst>
          </p:cNvPr>
          <p:cNvGrpSpPr/>
          <p:nvPr/>
        </p:nvGrpSpPr>
        <p:grpSpPr>
          <a:xfrm>
            <a:off x="4323542" y="4121086"/>
            <a:ext cx="3821858" cy="839982"/>
            <a:chOff x="4719782" y="3557206"/>
            <a:chExt cx="3369142" cy="839982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5C529FDA-C44F-4259-823C-3C72C816D565}"/>
                </a:ext>
              </a:extLst>
            </p:cNvPr>
            <p:cNvGrpSpPr/>
            <p:nvPr/>
          </p:nvGrpSpPr>
          <p:grpSpPr>
            <a:xfrm>
              <a:off x="4719782" y="3557206"/>
              <a:ext cx="3369142" cy="392544"/>
              <a:chOff x="4719781" y="3557206"/>
              <a:chExt cx="3621807" cy="392544"/>
            </a:xfrm>
          </p:grpSpPr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59381664-5FFB-4480-BD42-B795B30E04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19781" y="3557206"/>
                <a:ext cx="3621807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8EBD531B-FB9D-4B51-9C11-46674A02EA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19781" y="3755786"/>
                <a:ext cx="3621807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AC272830-2D81-400F-9E52-7427A70789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19781" y="3949750"/>
                <a:ext cx="3621807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AFF3D003-06D0-4C6C-A354-42C30B7E7D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19782" y="4397188"/>
              <a:ext cx="33691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171DF268-236A-4131-9B22-D2B6944C722D}"/>
              </a:ext>
            </a:extLst>
          </p:cNvPr>
          <p:cNvSpPr/>
          <p:nvPr/>
        </p:nvSpPr>
        <p:spPr>
          <a:xfrm>
            <a:off x="2599573" y="1646808"/>
            <a:ext cx="1923935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+mj-lt"/>
              </a:rPr>
              <a:t>Learning Suite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9E7FEECA-20E9-4706-A7A2-FA94C6A43A57}"/>
              </a:ext>
            </a:extLst>
          </p:cNvPr>
          <p:cNvSpPr txBox="1"/>
          <p:nvPr/>
        </p:nvSpPr>
        <p:spPr>
          <a:xfrm>
            <a:off x="7834670" y="2941187"/>
            <a:ext cx="3684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j-lt"/>
              </a:rPr>
              <a:t>Your Python grader software</a:t>
            </a:r>
          </a:p>
        </p:txBody>
      </p:sp>
    </p:spTree>
    <p:extLst>
      <p:ext uri="{BB962C8B-B14F-4D97-AF65-F5344CB8AC3E}">
        <p14:creationId xmlns:p14="http://schemas.microsoft.com/office/powerpoint/2010/main" val="3967579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6650B-2CF7-43E8-9D3A-7335C190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78B95-FD7E-49FD-872F-586EB2F5E24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+mj-lt"/>
              </a:rPr>
              <a:t>Supports </a:t>
            </a:r>
            <a:r>
              <a:rPr lang="en-US" b="1" dirty="0">
                <a:latin typeface="+mj-lt"/>
              </a:rPr>
              <a:t>“fully automated”</a:t>
            </a:r>
            <a:r>
              <a:rPr lang="en-US" dirty="0">
                <a:latin typeface="+mj-lt"/>
              </a:rPr>
              <a:t> grading</a:t>
            </a:r>
          </a:p>
          <a:p>
            <a:pPr lvl="1"/>
            <a:r>
              <a:rPr lang="en-US" dirty="0">
                <a:latin typeface="+mj-lt"/>
              </a:rPr>
              <a:t>Make your callback return the student grade and it will automatically be recorded</a:t>
            </a:r>
          </a:p>
          <a:p>
            <a:pPr lvl="1"/>
            <a:r>
              <a:rPr lang="en-US" dirty="0">
                <a:latin typeface="+mj-lt"/>
              </a:rPr>
              <a:t>You can run arbitrary Python code in your callback:</a:t>
            </a:r>
          </a:p>
          <a:p>
            <a:pPr lvl="2"/>
            <a:r>
              <a:rPr lang="en-US" dirty="0">
                <a:latin typeface="+mj-lt"/>
              </a:rPr>
              <a:t>Build and run student software, run MATLAB, run SPICE, check for program outputs, etc.</a:t>
            </a:r>
          </a:p>
          <a:p>
            <a:pPr lvl="1"/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Supports </a:t>
            </a:r>
            <a:r>
              <a:rPr lang="en-US" b="1" dirty="0">
                <a:latin typeface="+mj-lt"/>
              </a:rPr>
              <a:t>“partially automated”</a:t>
            </a:r>
            <a:r>
              <a:rPr lang="en-US" dirty="0">
                <a:latin typeface="+mj-lt"/>
              </a:rPr>
              <a:t> grading</a:t>
            </a:r>
          </a:p>
          <a:p>
            <a:pPr lvl="1"/>
            <a:r>
              <a:rPr lang="en-US" dirty="0">
                <a:latin typeface="+mj-lt"/>
              </a:rPr>
              <a:t>If your callback doesn’t return a grade, the program will prompt for one.</a:t>
            </a:r>
          </a:p>
          <a:p>
            <a:pPr lvl="1"/>
            <a:r>
              <a:rPr lang="en-US" dirty="0">
                <a:latin typeface="+mj-lt"/>
              </a:rPr>
              <a:t>You or TAs can run/view student submission and subjectively choose a grade.</a:t>
            </a:r>
          </a:p>
          <a:p>
            <a:pPr lvl="1"/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Supports group-based assignments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Not just for grading</a:t>
            </a:r>
          </a:p>
          <a:p>
            <a:pPr lvl="1"/>
            <a:r>
              <a:rPr lang="en-US" dirty="0">
                <a:latin typeface="+mj-lt"/>
              </a:rPr>
              <a:t>Useful for running analysis on student submissions (</a:t>
            </a:r>
            <a:r>
              <a:rPr lang="en-US" dirty="0" err="1">
                <a:latin typeface="+mj-lt"/>
              </a:rPr>
              <a:t>ie</a:t>
            </a:r>
            <a:r>
              <a:rPr lang="en-US" dirty="0">
                <a:latin typeface="+mj-lt"/>
              </a:rPr>
              <a:t>, run all code through plagiarism checker)</a:t>
            </a:r>
          </a:p>
        </p:txBody>
      </p:sp>
    </p:spTree>
    <p:extLst>
      <p:ext uri="{BB962C8B-B14F-4D97-AF65-F5344CB8AC3E}">
        <p14:creationId xmlns:p14="http://schemas.microsoft.com/office/powerpoint/2010/main" val="4042015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25111-CA2B-4AD8-9EF7-0D4C1E488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77316-E2D2-42DF-9DE3-9A2D4EAE3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345" y="3848100"/>
            <a:ext cx="11437306" cy="58477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+mj-lt"/>
              </a:rPr>
              <a:t>Or, if you want to use the source code: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55A8B2-2782-451B-A069-E83E7E436A57}"/>
              </a:ext>
            </a:extLst>
          </p:cNvPr>
          <p:cNvSpPr txBox="1"/>
          <p:nvPr/>
        </p:nvSpPr>
        <p:spPr>
          <a:xfrm>
            <a:off x="3743431" y="2133315"/>
            <a:ext cx="4705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</a:rPr>
              <a:t>pip3 install ygrader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E650B6-A631-4471-A2FF-E568F28430C7}"/>
              </a:ext>
            </a:extLst>
          </p:cNvPr>
          <p:cNvSpPr txBox="1"/>
          <p:nvPr/>
        </p:nvSpPr>
        <p:spPr>
          <a:xfrm>
            <a:off x="3047998" y="4901908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+mj-lt"/>
                <a:hlinkClick r:id="rId3"/>
              </a:rPr>
              <a:t>https://github.com/byu-cpe/ygrader</a:t>
            </a:r>
            <a:r>
              <a:rPr lang="en-US" sz="2800" dirty="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96038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01685-C9E5-4852-9738-BD887342F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your Python need to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51E24-344D-4190-A3FD-E6853B101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345" y="2651760"/>
            <a:ext cx="11437306" cy="389935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Create your callback function that will perform grading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Instance a </a:t>
            </a:r>
            <a:r>
              <a:rPr lang="en-US" b="1" dirty="0" err="1">
                <a:latin typeface="Consolas" panose="020B0609020204030204" pitchFamily="49" charset="0"/>
              </a:rPr>
              <a:t>ygrader.Grader</a:t>
            </a:r>
            <a:r>
              <a:rPr lang="en-US" dirty="0">
                <a:latin typeface="+mj-lt"/>
              </a:rPr>
              <a:t> object, configure it, and then run!</a:t>
            </a:r>
          </a:p>
        </p:txBody>
      </p:sp>
    </p:spTree>
    <p:extLst>
      <p:ext uri="{BB962C8B-B14F-4D97-AF65-F5344CB8AC3E}">
        <p14:creationId xmlns:p14="http://schemas.microsoft.com/office/powerpoint/2010/main" val="3004387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FB2EE-6D17-41EB-9DAA-1359EE68C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Callback Example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075D5D-C97D-46E6-BBCF-8C8EB17F0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345" y="2034540"/>
            <a:ext cx="11437306" cy="85344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+mj-lt"/>
              </a:rPr>
              <a:t>This code looks for a submitted file called “lab_report.txt” and prints its contents: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DBBB16-E355-47DB-A819-3D18F5020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757" y="3299390"/>
            <a:ext cx="8620838" cy="284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12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D04C8-664A-4993-A91E-A51C491D2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Grader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AB5B1-022F-4762-9986-323F37B64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345" y="2125980"/>
            <a:ext cx="11437306" cy="57912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+mj-lt"/>
              </a:rPr>
              <a:t>Instance a grader object: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ED5C35-D097-4884-BA3E-0008623058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743"/>
          <a:stretch/>
        </p:blipFill>
        <p:spPr>
          <a:xfrm>
            <a:off x="377347" y="3126070"/>
            <a:ext cx="6328254" cy="22155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FA6913-6D3B-4D9B-95F9-36F59BB52536}"/>
              </a:ext>
            </a:extLst>
          </p:cNvPr>
          <p:cNvSpPr txBox="1"/>
          <p:nvPr/>
        </p:nvSpPr>
        <p:spPr>
          <a:xfrm>
            <a:off x="6911341" y="2879187"/>
            <a:ext cx="324611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Name for this grading project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43C16D-271B-4FA5-BE2D-453147D242D5}"/>
              </a:ext>
            </a:extLst>
          </p:cNvPr>
          <p:cNvSpPr txBox="1"/>
          <p:nvPr/>
        </p:nvSpPr>
        <p:spPr>
          <a:xfrm>
            <a:off x="6911341" y="3411860"/>
            <a:ext cx="504443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+mj-lt"/>
              </a:defRPr>
            </a:lvl1pPr>
          </a:lstStyle>
          <a:p>
            <a:r>
              <a:rPr lang="en-US" dirty="0"/>
              <a:t>Name for this assignment (useful if your project can grade multiple different assignments)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CC58EF-E1DC-4B76-9ABB-458DD9D9B504}"/>
              </a:ext>
            </a:extLst>
          </p:cNvPr>
          <p:cNvSpPr txBox="1"/>
          <p:nvPr/>
        </p:nvSpPr>
        <p:spPr>
          <a:xfrm>
            <a:off x="6911341" y="4358579"/>
            <a:ext cx="472439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Path to CSV with grades, and column name in CSV where grades should be put.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BC0FD8-D7ED-4823-BD1C-2C274AF15405}"/>
              </a:ext>
            </a:extLst>
          </p:cNvPr>
          <p:cNvSpPr txBox="1"/>
          <p:nvPr/>
        </p:nvSpPr>
        <p:spPr>
          <a:xfrm>
            <a:off x="6888481" y="5219171"/>
            <a:ext cx="484631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Maximum possible points for this assignment.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21682AD-2806-428B-8B55-2D78561AA969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108960" y="3063853"/>
            <a:ext cx="3802381" cy="54562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67C0902-F591-4E0D-AC93-2A296A7DA61F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3108960" y="3735026"/>
            <a:ext cx="3802381" cy="14355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89002AA-9B99-49AE-A884-078E34F33746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5996940" y="4358579"/>
            <a:ext cx="914401" cy="3231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8998387-1A48-4156-AEAF-800B51DEF8AB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5280660" y="4520162"/>
            <a:ext cx="1630681" cy="16158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CFBD3D7-200A-4AA6-9DE4-7F5C795D18FE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2377440" y="4896006"/>
            <a:ext cx="4511041" cy="50783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3977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9FFF2-0073-43BF-B6A3-4D3C30089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A4AC2-3A74-4924-8454-01631C12F05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Simulation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Logic Analyzer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Scan Chain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Integrated Logic Analyzer (ILA)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777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499</Words>
  <Application>Microsoft Office PowerPoint</Application>
  <PresentationFormat>Widescreen</PresentationFormat>
  <Paragraphs>92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Consolas</vt:lpstr>
      <vt:lpstr>Times New Roman</vt:lpstr>
      <vt:lpstr>Office Theme</vt:lpstr>
      <vt:lpstr>ygrader A Python package to help automate grading</vt:lpstr>
      <vt:lpstr>ygrader</vt:lpstr>
      <vt:lpstr>ygrader</vt:lpstr>
      <vt:lpstr>Major Features</vt:lpstr>
      <vt:lpstr>Install</vt:lpstr>
      <vt:lpstr>What does your Python need to do?</vt:lpstr>
      <vt:lpstr>Simple Callback Example</vt:lpstr>
      <vt:lpstr>Configure Grader Object</vt:lpstr>
      <vt:lpstr>Types of Debugging</vt:lpstr>
      <vt:lpstr>PowerPoint Presentation</vt:lpstr>
      <vt:lpstr>Mocked Up Title</vt:lpstr>
      <vt:lpstr>Section Title Here</vt:lpstr>
      <vt:lpstr>Section Title Here</vt:lpstr>
      <vt:lpstr>Slide Title Here</vt:lpstr>
      <vt:lpstr>Slide Title Here</vt:lpstr>
      <vt:lpstr>Example slide with 2 columns (image or text)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Grotegut</dc:creator>
  <cp:lastModifiedBy>Jeffrey Goeders</cp:lastModifiedBy>
  <cp:revision>33</cp:revision>
  <dcterms:created xsi:type="dcterms:W3CDTF">2018-10-25T15:57:56Z</dcterms:created>
  <dcterms:modified xsi:type="dcterms:W3CDTF">2022-04-14T16:15:46Z</dcterms:modified>
</cp:coreProperties>
</file>

<file path=docProps/thumbnail.jpeg>
</file>